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1AC837-B79A-475B-AA31-7B22D1A7FD7B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00D09F8-2A2E-4905-9105-03433168B82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Rainer Winkel (1996): Dijete s poteškoćama u koncentraciji ili Uzroci i mogućnosti svladavanja  smetnji koncentracije u školi, u: Winkel, R. (ur.): </a:t>
            </a:r>
            <a:r>
              <a:rPr lang="sr-Latn-CS" i="1" dirty="0" smtClean="0"/>
              <a:t>Djeca koju je teško odgajati </a:t>
            </a:r>
            <a:r>
              <a:rPr lang="sr-Latn-CS" dirty="0" smtClean="0"/>
              <a:t>(100-120). Zagreb: Educa. </a:t>
            </a:r>
          </a:p>
          <a:p>
            <a:endParaRPr lang="sr-Latn-C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/>
              <a:t>Дете са </a:t>
            </a:r>
            <a:r>
              <a:rPr lang="sr-Latn-CS" dirty="0" smtClean="0"/>
              <a:t>потешкоћама </a:t>
            </a:r>
            <a:r>
              <a:rPr lang="sr-Latn-CS" dirty="0"/>
              <a:t>у </a:t>
            </a:r>
            <a:r>
              <a:rPr lang="sr-Latn-CS" dirty="0" smtClean="0"/>
              <a:t>концентрацији 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Određenje pojma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sr-Latn-CS" b="1" dirty="0" smtClean="0"/>
              <a:t>“Pažnja su vrata kroz koja sadržaji spoljnjeg sveta ulaze u našu svest!”   (</a:t>
            </a:r>
            <a:r>
              <a:rPr lang="sr-Latn-CS" b="1" i="1" dirty="0" smtClean="0"/>
              <a:t>D. Ušinski</a:t>
            </a:r>
            <a:r>
              <a:rPr lang="sr-Latn-CS" b="1" dirty="0" smtClean="0"/>
              <a:t>)</a:t>
            </a:r>
          </a:p>
          <a:p>
            <a:pPr>
              <a:buNone/>
            </a:pPr>
            <a:r>
              <a:rPr lang="sr-Latn-CS" dirty="0" smtClean="0"/>
              <a:t>Selektivno percipiranje izabranih sadržaja iz spoljašnjeg sveta  i istovremeno nepercipiranje drugih sadržaja.</a:t>
            </a:r>
          </a:p>
          <a:p>
            <a:pPr>
              <a:buNone/>
            </a:pPr>
            <a:r>
              <a:rPr lang="sr-Latn-CS" u="sng" dirty="0" smtClean="0"/>
              <a:t>Mogućnosti pojedinca koji poseduje dobru koncentraciju:</a:t>
            </a:r>
          </a:p>
          <a:p>
            <a:r>
              <a:rPr lang="sr-Latn-CS" dirty="0" smtClean="0"/>
              <a:t>Bolje razumevanje i trajnije pamćenje;</a:t>
            </a:r>
          </a:p>
          <a:p>
            <a:r>
              <a:rPr lang="sr-Latn-CS" dirty="0" smtClean="0"/>
              <a:t>Veće interesovanje i bolja motivacija;</a:t>
            </a:r>
          </a:p>
          <a:p>
            <a:r>
              <a:rPr lang="sr-Latn-CS" dirty="0" smtClean="0"/>
              <a:t>Intenzivniji razvoj kognitivnih potencijala;</a:t>
            </a:r>
          </a:p>
          <a:p>
            <a:r>
              <a:rPr lang="sr-Latn-CS" dirty="0" smtClean="0"/>
              <a:t>Kultivisanje pozitivnih emocija;</a:t>
            </a:r>
          </a:p>
          <a:p>
            <a:r>
              <a:rPr lang="sr-Latn-CS" dirty="0" smtClean="0"/>
              <a:t>Bolja postignuća.</a:t>
            </a:r>
          </a:p>
          <a:p>
            <a:pPr>
              <a:buNone/>
            </a:pPr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Uzroci nedovoljne koncentracije kod dece i mladih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Nezainteresovanost za aktivnost;</a:t>
            </a:r>
          </a:p>
          <a:p>
            <a:r>
              <a:rPr lang="sr-Latn-CS" dirty="0" smtClean="0"/>
              <a:t>Neprimerenost organizovane aktivnosti uzrastu dece;</a:t>
            </a:r>
          </a:p>
          <a:p>
            <a:r>
              <a:rPr lang="sr-Latn-CS" dirty="0" smtClean="0"/>
              <a:t>Dosada usled neadekvatne organizacije aktivnosti i izbora sadržaja (pitanje “didaktičke sporosti”);</a:t>
            </a:r>
          </a:p>
          <a:p>
            <a:r>
              <a:rPr lang="sr-Latn-CS" dirty="0" smtClean="0"/>
              <a:t>Ubrzan tempo življenja roditelje, samim tim i njihove dece (l</a:t>
            </a:r>
            <a:r>
              <a:rPr lang="sr-Latn-CS" i="1" dirty="0" smtClean="0"/>
              <a:t>ast-minute-society</a:t>
            </a:r>
            <a:r>
              <a:rPr lang="sr-Latn-CS" dirty="0" smtClean="0"/>
              <a:t>);</a:t>
            </a:r>
          </a:p>
          <a:p>
            <a:r>
              <a:rPr lang="sr-Latn-CS" dirty="0" smtClean="0"/>
              <a:t>Psihosomatski poremećaji, problemi u emocionalnom razvoju i poremećaji u ponašanju (neuroze, strahovi, anksioznost, neispavanost, hiperaktivnost,...). 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Prevencija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/>
              <a:t>Adekvatna smena različitih aktivnosti;</a:t>
            </a:r>
          </a:p>
          <a:p>
            <a:r>
              <a:rPr lang="sr-Latn-CS" dirty="0" smtClean="0"/>
              <a:t>Blagovremeno smenjivanje rada i odmora;</a:t>
            </a:r>
          </a:p>
          <a:p>
            <a:r>
              <a:rPr lang="sr-Latn-CS" dirty="0" smtClean="0"/>
              <a:t> Kultivisanje dečije aktivnosti;</a:t>
            </a:r>
          </a:p>
          <a:p>
            <a:r>
              <a:rPr lang="sr-Latn-CS" dirty="0" smtClean="0"/>
              <a:t>Vežbe meditacije, autoregulacione vežbe;</a:t>
            </a:r>
          </a:p>
          <a:p>
            <a:r>
              <a:rPr lang="sr-Latn-CS" dirty="0" smtClean="0"/>
              <a:t>Vežbe opuštanja muskulature, motornog i nervnog sistema;</a:t>
            </a:r>
          </a:p>
          <a:p>
            <a:r>
              <a:rPr lang="sr-Latn-CS" dirty="0" smtClean="0"/>
              <a:t>Vaspitač (učitelj, nastavnik) kao model</a:t>
            </a:r>
          </a:p>
          <a:p>
            <a:r>
              <a:rPr lang="sr-Latn-CS" dirty="0" smtClean="0"/>
              <a:t>Didaktičko pravilo: “Dajte deci vremena za učenje i ni sami se nemojte podvrgnuti diktatu vremena” (</a:t>
            </a:r>
            <a:r>
              <a:rPr lang="sr-Latn-CS" i="1" dirty="0" smtClean="0"/>
              <a:t>škole šutnje i tišine, vežbanje tišine</a:t>
            </a:r>
            <a:r>
              <a:rPr lang="sr-Latn-CS" dirty="0" smtClean="0"/>
              <a:t>).</a:t>
            </a:r>
          </a:p>
          <a:p>
            <a:r>
              <a:rPr lang="sr-Latn-CS" dirty="0" smtClean="0"/>
              <a:t>Dobro strukturirana sredina za učenje;</a:t>
            </a:r>
          </a:p>
          <a:p>
            <a:r>
              <a:rPr lang="sr-Latn-CS" dirty="0" smtClean="0"/>
              <a:t>Kvalitetno odabran i primeren didaktički materijal;</a:t>
            </a:r>
          </a:p>
          <a:p>
            <a:r>
              <a:rPr lang="sr-Latn-CS" dirty="0" smtClean="0"/>
              <a:t> Saradnja sa stručnim licima i uvid u savremenu stručnu literaturu. </a:t>
            </a:r>
          </a:p>
          <a:p>
            <a:pPr algn="ctr">
              <a:buNone/>
            </a:pPr>
            <a:r>
              <a:rPr lang="sr-Latn-CS" u="sng" dirty="0" smtClean="0"/>
              <a:t>Jedinstveno delovanje vaspitača i roditelja</a:t>
            </a:r>
            <a:endParaRPr lang="sr-Latn-C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125</TotalTime>
  <Words>274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Дете са потешкоћама у концентрацији </vt:lpstr>
      <vt:lpstr>Određenje pojma</vt:lpstr>
      <vt:lpstr>Uzroci nedovoljne koncentracije kod dece i mladih</vt:lpstr>
      <vt:lpstr>Prevencija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Дете са потешкоћама у концентрацији</dc:title>
  <dc:creator>Emina Kopas</dc:creator>
  <cp:lastModifiedBy>Emina</cp:lastModifiedBy>
  <cp:revision>14</cp:revision>
  <dcterms:created xsi:type="dcterms:W3CDTF">2010-12-26T00:17:43Z</dcterms:created>
  <dcterms:modified xsi:type="dcterms:W3CDTF">2016-10-31T23:15:33Z</dcterms:modified>
</cp:coreProperties>
</file>